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DM Sans Italics" charset="1" panose="00000000000000000000"/>
      <p:regular r:id="rId15"/>
    </p:embeddedFont>
    <p:embeddedFont>
      <p:font typeface="Now Bold" charset="1" panose="00000800000000000000"/>
      <p:regular r:id="rId16"/>
    </p:embeddedFont>
    <p:embeddedFont>
      <p:font typeface="DM Sans" charset="1" panose="00000000000000000000"/>
      <p:regular r:id="rId17"/>
    </p:embeddedFont>
    <p:embeddedFont>
      <p:font typeface="DM Sans Bold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jpeg>
</file>

<file path=ppt/media/image4.png>
</file>

<file path=ppt/media/image5.sv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Relationship Id="rId6" Target="../media/image23.png" Type="http://schemas.openxmlformats.org/officeDocument/2006/relationships/image"/><Relationship Id="rId7" Target="../media/image24.svg" Type="http://schemas.openxmlformats.org/officeDocument/2006/relationships/image"/><Relationship Id="rId8" Target="../media/image25.png" Type="http://schemas.openxmlformats.org/officeDocument/2006/relationships/image"/><Relationship Id="rId9" Target="../media/image2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svg" Type="http://schemas.openxmlformats.org/officeDocument/2006/relationships/image"/><Relationship Id="rId4" Target="../media/image2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49472" cy="508135"/>
            </a:xfrm>
            <a:custGeom>
              <a:avLst/>
              <a:gdLst/>
              <a:ahLst/>
              <a:cxnLst/>
              <a:rect r="r" b="b" t="t" l="l"/>
              <a:pathLst>
                <a:path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208957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380940" y="649592"/>
            <a:ext cx="7516996" cy="8987817"/>
            <a:chOff x="0" y="0"/>
            <a:chExt cx="8603361" cy="102867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-39731" t="0" r="-3973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573748" y="7036704"/>
            <a:ext cx="7913921" cy="1392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7"/>
              </a:lnSpc>
            </a:pPr>
            <a:r>
              <a:rPr lang="en-US" sz="3030">
                <a:solidFill>
                  <a:srgbClr val="56AE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Presented by: </a:t>
            </a:r>
          </a:p>
          <a:p>
            <a:pPr algn="l">
              <a:lnSpc>
                <a:spcPts val="3727"/>
              </a:lnSpc>
            </a:pPr>
            <a:r>
              <a:rPr lang="en-US" sz="3030">
                <a:solidFill>
                  <a:srgbClr val="56AE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Puna Poudel</a:t>
            </a:r>
          </a:p>
          <a:p>
            <a:pPr algn="l" marL="0" indent="0" lvl="0">
              <a:lnSpc>
                <a:spcPts val="3727"/>
              </a:lnSpc>
              <a:spcBef>
                <a:spcPct val="0"/>
              </a:spcBef>
            </a:pPr>
            <a:r>
              <a:rPr lang="en-US" sz="3030">
                <a:solidFill>
                  <a:srgbClr val="56AE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Zachary Brown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73748" y="1028700"/>
            <a:ext cx="10959085" cy="5190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568"/>
              </a:lnSpc>
            </a:pPr>
            <a:r>
              <a:rPr lang="en-US" sz="11306">
                <a:solidFill>
                  <a:srgbClr val="FFFBFB"/>
                </a:solidFill>
                <a:latin typeface="Now Bold"/>
                <a:ea typeface="Now Bold"/>
                <a:cs typeface="Now Bold"/>
                <a:sym typeface="Now Bold"/>
              </a:rPr>
              <a:t>OUTLAND ADVENTURES CASE STUDY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6150721">
            <a:off x="6080933" y="45795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807534" y="0"/>
            <a:ext cx="6254290" cy="10287000"/>
            <a:chOff x="0" y="0"/>
            <a:chExt cx="3860673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606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3860673">
                  <a:moveTo>
                    <a:pt x="3860673" y="0"/>
                  </a:moveTo>
                  <a:lnTo>
                    <a:pt x="2341753" y="6350000"/>
                  </a:lnTo>
                  <a:lnTo>
                    <a:pt x="0" y="6350000"/>
                  </a:lnTo>
                  <a:lnTo>
                    <a:pt x="1518920" y="0"/>
                  </a:lnTo>
                  <a:lnTo>
                    <a:pt x="3860673" y="0"/>
                  </a:lnTo>
                  <a:close/>
                </a:path>
              </a:pathLst>
            </a:custGeom>
            <a:blipFill>
              <a:blip r:embed="rId5"/>
              <a:stretch>
                <a:fillRect l="-73436" t="0" r="-73436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-4615544">
            <a:off x="10510810" y="504162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438060" y="776330"/>
            <a:ext cx="12415273" cy="1017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93"/>
              </a:lnSpc>
              <a:spcBef>
                <a:spcPct val="0"/>
              </a:spcBef>
            </a:pPr>
            <a:r>
              <a:rPr lang="en-US" sz="6744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CASE STUDY DESCRIPTION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38060" y="3173023"/>
            <a:ext cx="12152532" cy="1108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8"/>
              </a:lnSpc>
              <a:spcBef>
                <a:spcPct val="0"/>
              </a:spcBef>
            </a:pPr>
            <a:r>
              <a:rPr lang="en-US" sz="327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Outland Adventures provides guided trips and equipment for outdoor enthusiasts.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8060" y="5905601"/>
            <a:ext cx="12152532" cy="2268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6859" indent="-353430" lvl="1">
              <a:lnSpc>
                <a:spcPts val="4518"/>
              </a:lnSpc>
              <a:buFont typeface="Arial"/>
              <a:buChar char="•"/>
            </a:pPr>
            <a:r>
              <a:rPr lang="en-US" sz="327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Are enough customers buying equipment?</a:t>
            </a:r>
          </a:p>
          <a:p>
            <a:pPr algn="l" marL="706859" indent="-353430" lvl="1">
              <a:lnSpc>
                <a:spcPts val="4518"/>
              </a:lnSpc>
              <a:buFont typeface="Arial"/>
              <a:buChar char="•"/>
            </a:pPr>
            <a:r>
              <a:rPr lang="en-US" sz="327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Are any locations experiencing a downward trend in bookings?</a:t>
            </a:r>
          </a:p>
          <a:p>
            <a:pPr algn="l" marL="706859" indent="-353430" lvl="1">
              <a:lnSpc>
                <a:spcPts val="4518"/>
              </a:lnSpc>
              <a:buFont typeface="Arial"/>
              <a:buChar char="•"/>
            </a:pPr>
            <a:r>
              <a:rPr lang="en-US" sz="327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Is there equipment older than five years?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38060" y="2137864"/>
            <a:ext cx="4337439" cy="545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8"/>
              </a:lnSpc>
              <a:spcBef>
                <a:spcPct val="0"/>
              </a:spcBef>
            </a:pPr>
            <a:r>
              <a:rPr lang="en-US" sz="3274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Overview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38060" y="4870442"/>
            <a:ext cx="4337439" cy="545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8"/>
              </a:lnSpc>
              <a:spcBef>
                <a:spcPct val="0"/>
              </a:spcBef>
            </a:pPr>
            <a:r>
              <a:rPr lang="en-US" sz="3274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Business Questions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631327" y="597505"/>
            <a:ext cx="9077445" cy="9077445"/>
          </a:xfrm>
          <a:custGeom>
            <a:avLst/>
            <a:gdLst/>
            <a:ahLst/>
            <a:cxnLst/>
            <a:rect r="r" b="b" t="t" l="l"/>
            <a:pathLst>
              <a:path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99660" y="1976583"/>
            <a:ext cx="10695049" cy="6333835"/>
          </a:xfrm>
          <a:custGeom>
            <a:avLst/>
            <a:gdLst/>
            <a:ahLst/>
            <a:cxnLst/>
            <a:rect r="r" b="b" t="t" l="l"/>
            <a:pathLst>
              <a:path h="6333835" w="10695049">
                <a:moveTo>
                  <a:pt x="0" y="0"/>
                </a:moveTo>
                <a:lnTo>
                  <a:pt x="10695049" y="0"/>
                </a:lnTo>
                <a:lnTo>
                  <a:pt x="10695049" y="6333834"/>
                </a:lnTo>
                <a:lnTo>
                  <a:pt x="0" y="63338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356" r="0" b="-635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925335" y="415016"/>
            <a:ext cx="8437330" cy="1227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FINALIZED ERD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66363" y="8667072"/>
            <a:ext cx="16144516" cy="1125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18"/>
              </a:lnSpc>
              <a:spcBef>
                <a:spcPct val="0"/>
              </a:spcBef>
            </a:pPr>
            <a:r>
              <a:rPr lang="en-US" sz="327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Key entities include Customers, Trips, Guides, Equipment, Sales, Rentals, Employees, Supplies, Bookings, and Locations.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6286157" y="0"/>
            <a:ext cx="15430157" cy="10545890"/>
            <a:chOff x="0" y="0"/>
            <a:chExt cx="5508856" cy="37650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945B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422" r="0" b="-6422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944113" y="4051481"/>
            <a:ext cx="10124174" cy="2992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84"/>
              </a:lnSpc>
            </a:pPr>
            <a:r>
              <a:rPr lang="en-US" sz="6570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DESCRIPTION OF REPORTS</a:t>
            </a:r>
          </a:p>
          <a:p>
            <a:pPr algn="ctr" marL="0" indent="0" lvl="0">
              <a:lnSpc>
                <a:spcPts val="7884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2622339" y="7919689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800000">
            <a:off x="13367400" y="-2798190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732888" y="2425000"/>
            <a:ext cx="879643" cy="1273167"/>
          </a:xfrm>
          <a:custGeom>
            <a:avLst/>
            <a:gdLst/>
            <a:ahLst/>
            <a:cxnLst/>
            <a:rect r="r" b="b" t="t" l="l"/>
            <a:pathLst>
              <a:path h="1273167" w="879643">
                <a:moveTo>
                  <a:pt x="0" y="0"/>
                </a:moveTo>
                <a:lnTo>
                  <a:pt x="879643" y="0"/>
                </a:lnTo>
                <a:lnTo>
                  <a:pt x="879643" y="1273168"/>
                </a:lnTo>
                <a:lnTo>
                  <a:pt x="0" y="12731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38094" y="1028700"/>
            <a:ext cx="10411811" cy="967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11"/>
              </a:lnSpc>
              <a:spcBef>
                <a:spcPct val="0"/>
              </a:spcBef>
            </a:pPr>
            <a:r>
              <a:rPr lang="en-US" sz="6426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Equipment Sales Report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6975317" y="-2198044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28942" y="7824467"/>
            <a:ext cx="15230116" cy="1926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63"/>
              </a:lnSpc>
            </a:pPr>
            <a:r>
              <a:rPr lang="en-US" sz="2799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Purpose:</a:t>
            </a:r>
            <a:r>
              <a:rPr lang="en-US" sz="27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Determine if enough equipment is being sold to justify keeping inventory.</a:t>
            </a:r>
          </a:p>
          <a:p>
            <a:pPr algn="l">
              <a:lnSpc>
                <a:spcPts val="3863"/>
              </a:lnSpc>
            </a:pPr>
          </a:p>
          <a:p>
            <a:pPr algn="l">
              <a:lnSpc>
                <a:spcPts val="3863"/>
              </a:lnSpc>
            </a:pPr>
            <a:r>
              <a:rPr lang="en-US" sz="2799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Explanation: </a:t>
            </a:r>
            <a:r>
              <a:rPr lang="en-US" sz="27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Shows sales data including customer names, equipment sold, and sale dates.</a:t>
            </a:r>
          </a:p>
          <a:p>
            <a:pPr algn="l">
              <a:lnSpc>
                <a:spcPts val="3863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892467" y="8377832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185132" y="3587736"/>
            <a:ext cx="11917736" cy="3111527"/>
          </a:xfrm>
          <a:custGeom>
            <a:avLst/>
            <a:gdLst/>
            <a:ahLst/>
            <a:cxnLst/>
            <a:rect r="r" b="b" t="t" l="l"/>
            <a:pathLst>
              <a:path h="3111527" w="11917736">
                <a:moveTo>
                  <a:pt x="0" y="0"/>
                </a:moveTo>
                <a:lnTo>
                  <a:pt x="11917736" y="0"/>
                </a:lnTo>
                <a:lnTo>
                  <a:pt x="11917736" y="3111528"/>
                </a:lnTo>
                <a:lnTo>
                  <a:pt x="0" y="31115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44771" y="1028700"/>
            <a:ext cx="12198458" cy="986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11"/>
              </a:lnSpc>
              <a:spcBef>
                <a:spcPct val="0"/>
              </a:spcBef>
            </a:pPr>
            <a:r>
              <a:rPr lang="en-US" sz="6426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Trip Bookings by Location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6975317" y="-2198044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28942" y="7824467"/>
            <a:ext cx="15230116" cy="1926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63"/>
              </a:lnSpc>
            </a:pPr>
            <a:r>
              <a:rPr lang="en-US" sz="2799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Purpose: </a:t>
            </a:r>
            <a:r>
              <a:rPr lang="en-US" sz="27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Identify booking trends by location.</a:t>
            </a:r>
          </a:p>
          <a:p>
            <a:pPr algn="l">
              <a:lnSpc>
                <a:spcPts val="3863"/>
              </a:lnSpc>
            </a:pPr>
          </a:p>
          <a:p>
            <a:pPr algn="l">
              <a:lnSpc>
                <a:spcPts val="3863"/>
              </a:lnSpc>
            </a:pPr>
            <a:r>
              <a:rPr lang="en-US" sz="2799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Explanation: </a:t>
            </a:r>
            <a:r>
              <a:rPr lang="en-US" sz="27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Shows the number of bookings per location to identify trends.</a:t>
            </a:r>
          </a:p>
          <a:p>
            <a:pPr algn="l">
              <a:lnSpc>
                <a:spcPts val="3863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892467" y="8377832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783167" y="3848036"/>
            <a:ext cx="10721666" cy="2590927"/>
          </a:xfrm>
          <a:custGeom>
            <a:avLst/>
            <a:gdLst/>
            <a:ahLst/>
            <a:cxnLst/>
            <a:rect r="r" b="b" t="t" l="l"/>
            <a:pathLst>
              <a:path h="2590927" w="10721666">
                <a:moveTo>
                  <a:pt x="0" y="0"/>
                </a:moveTo>
                <a:lnTo>
                  <a:pt x="10721666" y="0"/>
                </a:lnTo>
                <a:lnTo>
                  <a:pt x="10721666" y="2590928"/>
                </a:lnTo>
                <a:lnTo>
                  <a:pt x="0" y="25909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44771" y="1028700"/>
            <a:ext cx="12198458" cy="986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11"/>
              </a:lnSpc>
              <a:spcBef>
                <a:spcPct val="0"/>
              </a:spcBef>
            </a:pPr>
            <a:r>
              <a:rPr lang="en-US" sz="6426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Aged Inventory Report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6975317" y="-2198044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28942" y="7824467"/>
            <a:ext cx="15230116" cy="1926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63"/>
              </a:lnSpc>
            </a:pPr>
            <a:r>
              <a:rPr lang="en-US" sz="2799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Purpose:</a:t>
            </a:r>
            <a:r>
              <a:rPr lang="en-US" sz="27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Identify equipment older than five years for management and replacement.</a:t>
            </a:r>
          </a:p>
          <a:p>
            <a:pPr algn="l">
              <a:lnSpc>
                <a:spcPts val="3863"/>
              </a:lnSpc>
            </a:pPr>
          </a:p>
          <a:p>
            <a:pPr algn="l">
              <a:lnSpc>
                <a:spcPts val="3863"/>
              </a:lnSpc>
            </a:pPr>
            <a:r>
              <a:rPr lang="en-US" sz="2799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Explanation: </a:t>
            </a:r>
            <a:r>
              <a:rPr lang="en-US" sz="279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Lists equipment older than five years to help manage inventory.</a:t>
            </a:r>
          </a:p>
          <a:p>
            <a:pPr algn="l">
              <a:lnSpc>
                <a:spcPts val="3863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892467" y="8377832"/>
            <a:ext cx="4337366" cy="4337366"/>
          </a:xfrm>
          <a:custGeom>
            <a:avLst/>
            <a:gdLst/>
            <a:ahLst/>
            <a:cxnLst/>
            <a:rect r="r" b="b" t="t" l="l"/>
            <a:pathLst>
              <a:path h="4337366" w="4337366">
                <a:moveTo>
                  <a:pt x="0" y="0"/>
                </a:moveTo>
                <a:lnTo>
                  <a:pt x="4337366" y="0"/>
                </a:lnTo>
                <a:lnTo>
                  <a:pt x="4337366" y="4337366"/>
                </a:lnTo>
                <a:lnTo>
                  <a:pt x="0" y="43373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253988" y="3648840"/>
            <a:ext cx="13780024" cy="2537977"/>
          </a:xfrm>
          <a:custGeom>
            <a:avLst/>
            <a:gdLst/>
            <a:ahLst/>
            <a:cxnLst/>
            <a:rect r="r" b="b" t="t" l="l"/>
            <a:pathLst>
              <a:path h="2537977" w="13780024">
                <a:moveTo>
                  <a:pt x="0" y="0"/>
                </a:moveTo>
                <a:lnTo>
                  <a:pt x="13780024" y="0"/>
                </a:lnTo>
                <a:lnTo>
                  <a:pt x="13780024" y="2537978"/>
                </a:lnTo>
                <a:lnTo>
                  <a:pt x="0" y="25379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38373" y="2748728"/>
            <a:ext cx="6168048" cy="5682937"/>
            <a:chOff x="0" y="0"/>
            <a:chExt cx="8224064" cy="757725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1154742" y="3617993"/>
              <a:ext cx="5910612" cy="1902745"/>
              <a:chOff x="0" y="0"/>
              <a:chExt cx="4289760" cy="138096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289806" cy="1380998"/>
              </a:xfrm>
              <a:custGeom>
                <a:avLst/>
                <a:gdLst/>
                <a:ahLst/>
                <a:cxnLst/>
                <a:rect r="r" b="b" t="t" l="l"/>
                <a:pathLst>
                  <a:path h="1380998" w="4289806">
                    <a:moveTo>
                      <a:pt x="4013454" y="876173"/>
                    </a:moveTo>
                    <a:lnTo>
                      <a:pt x="3530854" y="0"/>
                    </a:lnTo>
                    <a:lnTo>
                      <a:pt x="758825" y="0"/>
                    </a:lnTo>
                    <a:lnTo>
                      <a:pt x="279400" y="876173"/>
                    </a:lnTo>
                    <a:lnTo>
                      <a:pt x="0" y="1380998"/>
                    </a:lnTo>
                    <a:lnTo>
                      <a:pt x="4289806" y="1380998"/>
                    </a:lnTo>
                    <a:lnTo>
                      <a:pt x="4013454" y="876173"/>
                    </a:lnTo>
                    <a:close/>
                  </a:path>
                </a:pathLst>
              </a:custGeom>
              <a:solidFill>
                <a:srgbClr val="4BD1FB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65834" y="0"/>
              <a:ext cx="3692396" cy="3482083"/>
              <a:chOff x="0" y="0"/>
              <a:chExt cx="2679840" cy="25272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2679827" cy="2527173"/>
              </a:xfrm>
              <a:custGeom>
                <a:avLst/>
                <a:gdLst/>
                <a:ahLst/>
                <a:cxnLst/>
                <a:rect r="r" b="b" t="t" l="l"/>
                <a:pathLst>
                  <a:path h="2527173" w="2679827">
                    <a:moveTo>
                      <a:pt x="1343152" y="0"/>
                    </a:moveTo>
                    <a:lnTo>
                      <a:pt x="0" y="2527173"/>
                    </a:lnTo>
                    <a:lnTo>
                      <a:pt x="2679827" y="2527173"/>
                    </a:lnTo>
                    <a:lnTo>
                      <a:pt x="1343152" y="0"/>
                    </a:lnTo>
                    <a:close/>
                  </a:path>
                </a:pathLst>
              </a:custGeom>
              <a:solidFill>
                <a:srgbClr val="CFF4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5678473"/>
              <a:ext cx="8224064" cy="1898777"/>
              <a:chOff x="0" y="0"/>
              <a:chExt cx="5968800" cy="137808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5968746" cy="1378077"/>
              </a:xfrm>
              <a:custGeom>
                <a:avLst/>
                <a:gdLst/>
                <a:ahLst/>
                <a:cxnLst/>
                <a:rect r="r" b="b" t="t" l="l"/>
                <a:pathLst>
                  <a:path h="1378077" w="5968746">
                    <a:moveTo>
                      <a:pt x="5194173" y="0"/>
                    </a:moveTo>
                    <a:lnTo>
                      <a:pt x="774700" y="0"/>
                    </a:lnTo>
                    <a:lnTo>
                      <a:pt x="0" y="1378077"/>
                    </a:lnTo>
                    <a:lnTo>
                      <a:pt x="5968746" y="1378077"/>
                    </a:lnTo>
                    <a:lnTo>
                      <a:pt x="5194173" y="0"/>
                    </a:lnTo>
                    <a:close/>
                  </a:path>
                </a:pathLst>
              </a:custGeom>
              <a:solidFill>
                <a:srgbClr val="56AEFF"/>
              </a:solidFill>
            </p:spPr>
          </p:sp>
        </p:grpSp>
        <p:sp>
          <p:nvSpPr>
            <p:cNvPr name="Freeform 9" id="9"/>
            <p:cNvSpPr/>
            <p:nvPr/>
          </p:nvSpPr>
          <p:spPr>
            <a:xfrm flipH="false" flipV="false" rot="0">
              <a:off x="3254327" y="3768616"/>
              <a:ext cx="1516157" cy="1516157"/>
            </a:xfrm>
            <a:custGeom>
              <a:avLst/>
              <a:gdLst/>
              <a:ahLst/>
              <a:cxnLst/>
              <a:rect r="r" b="b" t="t" l="l"/>
              <a:pathLst>
                <a:path h="1516157" w="1516157">
                  <a:moveTo>
                    <a:pt x="0" y="0"/>
                  </a:moveTo>
                  <a:lnTo>
                    <a:pt x="1516157" y="0"/>
                  </a:lnTo>
                  <a:lnTo>
                    <a:pt x="1516157" y="1516157"/>
                  </a:lnTo>
                  <a:lnTo>
                    <a:pt x="0" y="15161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3254327" y="5987454"/>
              <a:ext cx="1707473" cy="1297680"/>
            </a:xfrm>
            <a:custGeom>
              <a:avLst/>
              <a:gdLst/>
              <a:ahLst/>
              <a:cxnLst/>
              <a:rect r="r" b="b" t="t" l="l"/>
              <a:pathLst>
                <a:path h="1297680" w="1707473">
                  <a:moveTo>
                    <a:pt x="0" y="0"/>
                  </a:moveTo>
                  <a:lnTo>
                    <a:pt x="1707473" y="0"/>
                  </a:lnTo>
                  <a:lnTo>
                    <a:pt x="1707473" y="1297680"/>
                  </a:lnTo>
                  <a:lnTo>
                    <a:pt x="0" y="12976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091142" y="1782305"/>
              <a:ext cx="1679341" cy="1365788"/>
            </a:xfrm>
            <a:custGeom>
              <a:avLst/>
              <a:gdLst/>
              <a:ahLst/>
              <a:cxnLst/>
              <a:rect r="r" b="b" t="t" l="l"/>
              <a:pathLst>
                <a:path h="1365788" w="1679341">
                  <a:moveTo>
                    <a:pt x="0" y="0"/>
                  </a:moveTo>
                  <a:lnTo>
                    <a:pt x="1679342" y="0"/>
                  </a:lnTo>
                  <a:lnTo>
                    <a:pt x="1679342" y="1365788"/>
                  </a:lnTo>
                  <a:lnTo>
                    <a:pt x="0" y="13657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2400316" y="1779083"/>
            <a:ext cx="6700792" cy="969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22"/>
              </a:lnSpc>
              <a:spcBef>
                <a:spcPct val="0"/>
              </a:spcBef>
            </a:pPr>
            <a:r>
              <a:rPr lang="en-US" sz="6268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 ASSUMPTIONS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-3359890" y="7239384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2400316" y="3904220"/>
            <a:ext cx="9388142" cy="3892289"/>
            <a:chOff x="0" y="0"/>
            <a:chExt cx="12517523" cy="5189719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95250"/>
              <a:ext cx="1500571" cy="11331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7067"/>
                </a:lnSpc>
                <a:spcBef>
                  <a:spcPct val="0"/>
                </a:spcBef>
              </a:pPr>
              <a:r>
                <a:rPr lang="en-US" sz="5121">
                  <a:solidFill>
                    <a:srgbClr val="4BD1F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01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704236"/>
              <a:ext cx="1500571" cy="11331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7067"/>
                </a:lnSpc>
                <a:spcBef>
                  <a:spcPct val="0"/>
                </a:spcBef>
              </a:pPr>
              <a:r>
                <a:rPr lang="en-US" sz="5121">
                  <a:solidFill>
                    <a:srgbClr val="4BD1F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02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3499940"/>
              <a:ext cx="1500571" cy="11331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7067"/>
                </a:lnSpc>
                <a:spcBef>
                  <a:spcPct val="0"/>
                </a:spcBef>
              </a:pPr>
              <a:r>
                <a:rPr lang="en-US" sz="5121">
                  <a:solidFill>
                    <a:srgbClr val="4BD1FB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03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709520" y="112096"/>
              <a:ext cx="10808003" cy="12605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60"/>
                </a:lnSpc>
                <a:spcBef>
                  <a:spcPct val="0"/>
                </a:spcBef>
              </a:pPr>
              <a:r>
                <a:rPr lang="en-US" sz="2797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Assumed customers are both individuals and groups.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709520" y="1927089"/>
              <a:ext cx="10808003" cy="12605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60"/>
                </a:lnSpc>
                <a:spcBef>
                  <a:spcPct val="0"/>
                </a:spcBef>
              </a:pPr>
              <a:r>
                <a:rPr lang="en-US" sz="2797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Assumed trips are organized by guides with specific expertise.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1709520" y="3815225"/>
              <a:ext cx="10808003" cy="12605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60"/>
                </a:lnSpc>
                <a:spcBef>
                  <a:spcPct val="0"/>
                </a:spcBef>
              </a:pPr>
              <a:r>
                <a:rPr lang="en-US" sz="2797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Assumed equipment is either rented or sold based on customer needs.</a:t>
              </a:r>
            </a:p>
          </p:txBody>
        </p:sp>
        <p:sp>
          <p:nvSpPr>
            <p:cNvPr name="AutoShape 22" id="22"/>
            <p:cNvSpPr/>
            <p:nvPr/>
          </p:nvSpPr>
          <p:spPr>
            <a:xfrm flipH="true">
              <a:off x="340406" y="1588949"/>
              <a:ext cx="918406" cy="0"/>
            </a:xfrm>
            <a:prstGeom prst="line">
              <a:avLst/>
            </a:prstGeom>
            <a:ln cap="flat" w="79806">
              <a:solidFill>
                <a:srgbClr val="4BD1FB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3" id="23"/>
            <p:cNvSpPr/>
            <p:nvPr/>
          </p:nvSpPr>
          <p:spPr>
            <a:xfrm flipH="true">
              <a:off x="241759" y="3367744"/>
              <a:ext cx="918406" cy="0"/>
            </a:xfrm>
            <a:prstGeom prst="line">
              <a:avLst/>
            </a:prstGeom>
            <a:ln cap="flat" w="79806">
              <a:solidFill>
                <a:srgbClr val="4BD1FB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4" id="24"/>
            <p:cNvSpPr/>
            <p:nvPr/>
          </p:nvSpPr>
          <p:spPr>
            <a:xfrm flipH="true" flipV="true">
              <a:off x="241759" y="5149816"/>
              <a:ext cx="918406" cy="0"/>
            </a:xfrm>
            <a:prstGeom prst="line">
              <a:avLst/>
            </a:prstGeom>
            <a:ln cap="flat" w="79806">
              <a:solidFill>
                <a:srgbClr val="4BD1FB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83520" y="159091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637321" y="2636321"/>
            <a:ext cx="7650679" cy="7650679"/>
            <a:chOff x="0" y="0"/>
            <a:chExt cx="3331210" cy="3331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31210" cy="3331210"/>
            </a:xfrm>
            <a:custGeom>
              <a:avLst/>
              <a:gdLst/>
              <a:ahLst/>
              <a:cxnLst/>
              <a:rect r="r" b="b" t="t" l="l"/>
              <a:pathLst>
                <a:path h="3331210" w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25046" t="0" r="-25046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2167778" y="4423085"/>
            <a:ext cx="10434893" cy="1297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43"/>
              </a:lnSpc>
            </a:pPr>
            <a:r>
              <a:rPr lang="en-US" sz="7530" spc="459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Thank You !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789475" y="-57038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DAGLfmjlBos</dc:identifier>
  <dcterms:modified xsi:type="dcterms:W3CDTF">2011-08-01T06:04:30Z</dcterms:modified>
  <cp:revision>1</cp:revision>
  <dc:title>Milestone 4</dc:title>
</cp:coreProperties>
</file>

<file path=docProps/thumbnail.jpeg>
</file>